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55"/>
    <p:restoredTop sz="94192"/>
  </p:normalViewPr>
  <p:slideViewPr>
    <p:cSldViewPr snapToGrid="0" snapToObjects="1">
      <p:cViewPr varScale="1">
        <p:scale>
          <a:sx n="62" d="100"/>
          <a:sy n="62" d="100"/>
        </p:scale>
        <p:origin x="992" y="224"/>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8" y="3226831"/>
            <a:ext cx="696825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11th March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99608" y="1309202"/>
            <a:ext cx="34192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abundant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classroom had an </a:t>
            </a:r>
            <a:r>
              <a:rPr lang="en-GB" b="1" dirty="0">
                <a:latin typeface="Gill Sans MT" panose="020B0502020104020203" pitchFamily="34" charset="77"/>
              </a:rPr>
              <a:t>abundant</a:t>
            </a:r>
            <a:r>
              <a:rPr lang="en-GB" dirty="0">
                <a:latin typeface="Gill Sans MT" panose="020B0502020104020203" pitchFamily="34" charset="77"/>
              </a:rPr>
              <a:t> array of resources.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(a-bun-</a:t>
            </a:r>
            <a:r>
              <a:rPr lang="en-GB" dirty="0" err="1">
                <a:latin typeface="Gill Sans MT" panose="020B0502020104020203" pitchFamily="34" charset="77"/>
              </a:rPr>
              <a:t>dant</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60493988"/>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plentiful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redundant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ance</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evidence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65993" y="4535498"/>
            <a:ext cx="622235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Something that is abundant is present in large quantities.</a:t>
            </a:r>
          </a:p>
        </p:txBody>
      </p:sp>
      <p:pic>
        <p:nvPicPr>
          <p:cNvPr id="4" name="Picture 3">
            <a:extLst>
              <a:ext uri="{FF2B5EF4-FFF2-40B4-BE49-F238E27FC236}">
                <a16:creationId xmlns:a16="http://schemas.microsoft.com/office/drawing/2014/main" id="{0AE2CDC5-B295-A934-EC26-085DA0EAD91C}"/>
              </a:ext>
            </a:extLst>
          </p:cNvPr>
          <p:cNvPicPr>
            <a:picLocks noChangeAspect="1"/>
          </p:cNvPicPr>
          <p:nvPr/>
        </p:nvPicPr>
        <p:blipFill>
          <a:blip r:embed="rId4"/>
          <a:stretch>
            <a:fillRect/>
          </a:stretch>
        </p:blipFill>
        <p:spPr>
          <a:xfrm>
            <a:off x="8569627" y="2877194"/>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4508" y="1309202"/>
            <a:ext cx="286937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bustling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corridor was </a:t>
            </a:r>
            <a:r>
              <a:rPr lang="en-GB" sz="4000" b="1" dirty="0">
                <a:solidFill>
                  <a:schemeClr val="accent2"/>
                </a:solidFill>
                <a:latin typeface="Gill Sans MT" panose="020B0502020104020203" pitchFamily="34" charset="77"/>
              </a:rPr>
              <a:t>bustling</a:t>
            </a:r>
            <a:r>
              <a:rPr lang="en-GB" sz="4000" dirty="0">
                <a:solidFill>
                  <a:schemeClr val="accent2"/>
                </a:solidFill>
                <a:latin typeface="Gill Sans MT" panose="020B0502020104020203" pitchFamily="34" charset="77"/>
              </a:rPr>
              <a:t> with students at lunch time.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bus-</a:t>
            </a:r>
            <a:r>
              <a:rPr lang="en-GB" dirty="0" err="1">
                <a:latin typeface="Gill Sans MT" panose="020B0502020104020203" pitchFamily="34" charset="77"/>
              </a:rPr>
              <a:t>tling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5310500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deserted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crowd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crowded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605953" y="4456138"/>
            <a:ext cx="676509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T</a:t>
            </a: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o hurry or cause to hurry with a great show of energy or activity.</a:t>
            </a:r>
          </a:p>
        </p:txBody>
      </p:sp>
      <p:pic>
        <p:nvPicPr>
          <p:cNvPr id="4" name="Picture 3">
            <a:extLst>
              <a:ext uri="{FF2B5EF4-FFF2-40B4-BE49-F238E27FC236}">
                <a16:creationId xmlns:a16="http://schemas.microsoft.com/office/drawing/2014/main" id="{4E585D69-13D4-A694-B823-C7A2E48167E1}"/>
              </a:ext>
            </a:extLst>
          </p:cNvPr>
          <p:cNvPicPr>
            <a:picLocks noChangeAspect="1"/>
          </p:cNvPicPr>
          <p:nvPr/>
        </p:nvPicPr>
        <p:blipFill>
          <a:blip r:embed="rId4"/>
          <a:stretch>
            <a:fillRect/>
          </a:stretch>
        </p:blipFill>
        <p:spPr>
          <a:xfrm>
            <a:off x="8637304" y="275371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19256" y="1339979"/>
            <a:ext cx="275396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disaster</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60157" y="3834205"/>
            <a:ext cx="715725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refer to something as a disaster, you are emphasizing that you think it is extremely bad or unacceptable.</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Ayesha’s art project was a </a:t>
            </a:r>
            <a:r>
              <a:rPr lang="en-GB" sz="4000" b="1" dirty="0">
                <a:latin typeface="Gill Sans MT" panose="020B0502020104020203" pitchFamily="34" charset="77"/>
              </a:rPr>
              <a:t>disaster</a:t>
            </a:r>
            <a:r>
              <a:rPr lang="en-GB" sz="4000" dirty="0">
                <a:latin typeface="Gill Sans MT" panose="020B0502020104020203" pitchFamily="34" charset="77"/>
              </a:rPr>
              <a:t> as it had collapsed.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dis-as-</a:t>
            </a:r>
            <a:r>
              <a:rPr lang="en-GB" dirty="0" err="1">
                <a:latin typeface="Gill Sans MT" panose="020B0502020104020203" pitchFamily="34" charset="77"/>
              </a:rPr>
              <a:t>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7502478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master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failure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faster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potential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BA1C35F0-068C-AF17-FE8F-4FF031585469}"/>
              </a:ext>
            </a:extLst>
          </p:cNvPr>
          <p:cNvPicPr>
            <a:picLocks noChangeAspect="1"/>
          </p:cNvPicPr>
          <p:nvPr/>
        </p:nvPicPr>
        <p:blipFill>
          <a:blip r:embed="rId4"/>
          <a:stretch>
            <a:fillRect/>
          </a:stretch>
        </p:blipFill>
        <p:spPr>
          <a:xfrm>
            <a:off x="8585837" y="273164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83974" y="1309202"/>
            <a:ext cx="385041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encounter</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26256" y="4450415"/>
            <a:ext cx="7915776"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encounter problems or difficulties, you experience them.</a:t>
            </a:r>
          </a:p>
        </p:txBody>
      </p:sp>
      <p:sp>
        <p:nvSpPr>
          <p:cNvPr id="155" name="The was a tear in Freddie’s new school jumper."/>
          <p:cNvSpPr txBox="1"/>
          <p:nvPr/>
        </p:nvSpPr>
        <p:spPr>
          <a:xfrm>
            <a:off x="5112" y="639423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Mark </a:t>
            </a:r>
            <a:r>
              <a:rPr lang="en-GB" b="1" dirty="0">
                <a:latin typeface="Gill Sans MT" panose="020B0502020104020203" pitchFamily="34" charset="77"/>
              </a:rPr>
              <a:t>encountered</a:t>
            </a:r>
            <a:r>
              <a:rPr lang="en-GB" dirty="0">
                <a:latin typeface="Gill Sans MT" panose="020B0502020104020203" pitchFamily="34" charset="77"/>
              </a:rPr>
              <a:t> a problem with the computer.</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en-coun-ter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21325275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experience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problem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confront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stresses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C1CC3B9E-99FC-1B2A-4E86-392456295C66}"/>
              </a:ext>
            </a:extLst>
          </p:cNvPr>
          <p:cNvPicPr>
            <a:picLocks noChangeAspect="1"/>
          </p:cNvPicPr>
          <p:nvPr/>
        </p:nvPicPr>
        <p:blipFill>
          <a:blip r:embed="rId4"/>
          <a:stretch>
            <a:fillRect/>
          </a:stretch>
        </p:blipFill>
        <p:spPr>
          <a:xfrm>
            <a:off x="8934387" y="260436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4761" y="1309202"/>
            <a:ext cx="21688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groan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372570" y="6424955"/>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a:t>
            </a:r>
            <a:r>
              <a:rPr lang="en-GB" sz="4000" b="1" dirty="0">
                <a:latin typeface="Gill Sans MT" panose="020B0502020104020203" pitchFamily="34" charset="77"/>
              </a:rPr>
              <a:t>groaned</a:t>
            </a:r>
            <a:r>
              <a:rPr lang="en-GB" sz="4000" dirty="0">
                <a:latin typeface="Gill Sans MT" panose="020B0502020104020203" pitchFamily="34" charset="77"/>
              </a:rPr>
              <a:t> because of the spelling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groan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7018152"/>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whine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731695" y="3851111"/>
            <a:ext cx="76697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groan, you make a long, low sound because you are in pain, or because you are upset or unhappy about something.</a:t>
            </a:r>
          </a:p>
        </p:txBody>
      </p:sp>
      <p:pic>
        <p:nvPicPr>
          <p:cNvPr id="4" name="Picture 3">
            <a:extLst>
              <a:ext uri="{FF2B5EF4-FFF2-40B4-BE49-F238E27FC236}">
                <a16:creationId xmlns:a16="http://schemas.microsoft.com/office/drawing/2014/main" id="{BBF0ED23-3944-B5F8-2784-D90EE99AA2CE}"/>
              </a:ext>
            </a:extLst>
          </p:cNvPr>
          <p:cNvPicPr>
            <a:picLocks noChangeAspect="1"/>
          </p:cNvPicPr>
          <p:nvPr/>
        </p:nvPicPr>
        <p:blipFill>
          <a:blip r:embed="rId4"/>
          <a:stretch>
            <a:fillRect/>
          </a:stretch>
        </p:blipFill>
        <p:spPr>
          <a:xfrm>
            <a:off x="9031396" y="2638952"/>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2680348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angry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fetch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calm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gift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6224761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bustling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encounter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disaster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groan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9222431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angry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fetch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871845642"/>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The *** of something is the place or line where it stops, or the part of it that is furthest from the middle.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person does not show or feel any worry, anger, or excitement.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or someone, you go and get them from the place where they 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something that you give someone as a 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are ***, you feel strong dislike or impatience about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36A5EB90-11C8-B557-AEA4-671FAFD504A7}"/>
              </a:ext>
            </a:extLst>
          </p:cNvPr>
          <p:cNvPicPr>
            <a:picLocks noChangeAspect="1"/>
          </p:cNvPicPr>
          <p:nvPr/>
        </p:nvPicPr>
        <p:blipFill>
          <a:blip r:embed="rId5"/>
          <a:stretch>
            <a:fillRect/>
          </a:stretch>
        </p:blipFill>
        <p:spPr>
          <a:xfrm>
            <a:off x="11229391" y="8013187"/>
            <a:ext cx="933589" cy="933589"/>
          </a:xfrm>
          <a:prstGeom prst="rect">
            <a:avLst/>
          </a:prstGeom>
        </p:spPr>
      </p:pic>
      <p:pic>
        <p:nvPicPr>
          <p:cNvPr id="3" name="Picture 2">
            <a:extLst>
              <a:ext uri="{FF2B5EF4-FFF2-40B4-BE49-F238E27FC236}">
                <a16:creationId xmlns:a16="http://schemas.microsoft.com/office/drawing/2014/main" id="{29EDA296-BCFF-5A14-CCCA-BEA8F7A89685}"/>
              </a:ext>
            </a:extLst>
          </p:cNvPr>
          <p:cNvPicPr>
            <a:picLocks noChangeAspect="1"/>
          </p:cNvPicPr>
          <p:nvPr/>
        </p:nvPicPr>
        <p:blipFill>
          <a:blip r:embed="rId6"/>
          <a:stretch>
            <a:fillRect/>
          </a:stretch>
        </p:blipFill>
        <p:spPr>
          <a:xfrm>
            <a:off x="11229391" y="2687160"/>
            <a:ext cx="872565" cy="872565"/>
          </a:xfrm>
          <a:prstGeom prst="rect">
            <a:avLst/>
          </a:prstGeom>
        </p:spPr>
      </p:pic>
      <p:pic>
        <p:nvPicPr>
          <p:cNvPr id="5" name="Picture 4">
            <a:extLst>
              <a:ext uri="{FF2B5EF4-FFF2-40B4-BE49-F238E27FC236}">
                <a16:creationId xmlns:a16="http://schemas.microsoft.com/office/drawing/2014/main" id="{413F9ECD-841B-CE51-0CCE-0DF9E04419EC}"/>
              </a:ext>
            </a:extLst>
          </p:cNvPr>
          <p:cNvPicPr>
            <a:picLocks noChangeAspect="1"/>
          </p:cNvPicPr>
          <p:nvPr/>
        </p:nvPicPr>
        <p:blipFill>
          <a:blip r:embed="rId7"/>
          <a:stretch>
            <a:fillRect/>
          </a:stretch>
        </p:blipFill>
        <p:spPr>
          <a:xfrm>
            <a:off x="11154121" y="3948442"/>
            <a:ext cx="961020" cy="961020"/>
          </a:xfrm>
          <a:prstGeom prst="rect">
            <a:avLst/>
          </a:prstGeom>
        </p:spPr>
      </p:pic>
      <p:pic>
        <p:nvPicPr>
          <p:cNvPr id="6" name="Picture 5">
            <a:extLst>
              <a:ext uri="{FF2B5EF4-FFF2-40B4-BE49-F238E27FC236}">
                <a16:creationId xmlns:a16="http://schemas.microsoft.com/office/drawing/2014/main" id="{E7A88275-661B-0299-5DCA-6928710F7852}"/>
              </a:ext>
            </a:extLst>
          </p:cNvPr>
          <p:cNvPicPr>
            <a:picLocks noChangeAspect="1"/>
          </p:cNvPicPr>
          <p:nvPr/>
        </p:nvPicPr>
        <p:blipFill>
          <a:blip r:embed="rId8"/>
          <a:stretch>
            <a:fillRect/>
          </a:stretch>
        </p:blipFill>
        <p:spPr>
          <a:xfrm>
            <a:off x="11056074" y="5113298"/>
            <a:ext cx="1045882" cy="1045882"/>
          </a:xfrm>
          <a:prstGeom prst="rect">
            <a:avLst/>
          </a:prstGeom>
        </p:spPr>
      </p:pic>
      <p:pic>
        <p:nvPicPr>
          <p:cNvPr id="7" name="Picture 6">
            <a:extLst>
              <a:ext uri="{FF2B5EF4-FFF2-40B4-BE49-F238E27FC236}">
                <a16:creationId xmlns:a16="http://schemas.microsoft.com/office/drawing/2014/main" id="{224099B0-6CE7-B20F-5DF6-A5932F52B2ED}"/>
              </a:ext>
            </a:extLst>
          </p:cNvPr>
          <p:cNvPicPr>
            <a:picLocks noChangeAspect="1"/>
          </p:cNvPicPr>
          <p:nvPr/>
        </p:nvPicPr>
        <p:blipFill>
          <a:blip r:embed="rId9"/>
          <a:stretch>
            <a:fillRect/>
          </a:stretch>
        </p:blipFill>
        <p:spPr>
          <a:xfrm>
            <a:off x="11146102" y="6390997"/>
            <a:ext cx="1099671" cy="109967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2032417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abundant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bustling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disaster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encounter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groan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81441374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problems or difficulties, you experience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refer to something as a ***, you are emphasizing that you think it is extremely bad or unacceptable.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Something that is *** is present in large quantities.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make a long, low sound because you are in pain, or because you are upset or unhappy about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T</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o hurry or cause to hurry with a great show of energy or activity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477D2F3F-3615-9347-A624-2F26054448C1}"/>
              </a:ext>
            </a:extLst>
          </p:cNvPr>
          <p:cNvPicPr>
            <a:picLocks noChangeAspect="1"/>
          </p:cNvPicPr>
          <p:nvPr/>
        </p:nvPicPr>
        <p:blipFill>
          <a:blip r:embed="rId5"/>
          <a:stretch>
            <a:fillRect/>
          </a:stretch>
        </p:blipFill>
        <p:spPr>
          <a:xfrm>
            <a:off x="11181551" y="5330344"/>
            <a:ext cx="933589" cy="933589"/>
          </a:xfrm>
          <a:prstGeom prst="rect">
            <a:avLst/>
          </a:prstGeom>
        </p:spPr>
      </p:pic>
      <p:pic>
        <p:nvPicPr>
          <p:cNvPr id="3" name="Picture 2">
            <a:extLst>
              <a:ext uri="{FF2B5EF4-FFF2-40B4-BE49-F238E27FC236}">
                <a16:creationId xmlns:a16="http://schemas.microsoft.com/office/drawing/2014/main" id="{424673EE-C67B-2973-4350-23B14808FEAA}"/>
              </a:ext>
            </a:extLst>
          </p:cNvPr>
          <p:cNvPicPr>
            <a:picLocks noChangeAspect="1"/>
          </p:cNvPicPr>
          <p:nvPr/>
        </p:nvPicPr>
        <p:blipFill>
          <a:blip r:embed="rId6"/>
          <a:stretch>
            <a:fillRect/>
          </a:stretch>
        </p:blipFill>
        <p:spPr>
          <a:xfrm>
            <a:off x="11143890" y="7885565"/>
            <a:ext cx="933589" cy="933589"/>
          </a:xfrm>
          <a:prstGeom prst="rect">
            <a:avLst/>
          </a:prstGeom>
        </p:spPr>
      </p:pic>
      <p:pic>
        <p:nvPicPr>
          <p:cNvPr id="5" name="Picture 4">
            <a:extLst>
              <a:ext uri="{FF2B5EF4-FFF2-40B4-BE49-F238E27FC236}">
                <a16:creationId xmlns:a16="http://schemas.microsoft.com/office/drawing/2014/main" id="{DDB94B25-00F4-B6F6-362F-9C33CFE19848}"/>
              </a:ext>
            </a:extLst>
          </p:cNvPr>
          <p:cNvPicPr>
            <a:picLocks noChangeAspect="1"/>
          </p:cNvPicPr>
          <p:nvPr/>
        </p:nvPicPr>
        <p:blipFill>
          <a:blip r:embed="rId7"/>
          <a:stretch>
            <a:fillRect/>
          </a:stretch>
        </p:blipFill>
        <p:spPr>
          <a:xfrm>
            <a:off x="11126792" y="3995285"/>
            <a:ext cx="1028582" cy="1028582"/>
          </a:xfrm>
          <a:prstGeom prst="rect">
            <a:avLst/>
          </a:prstGeom>
        </p:spPr>
      </p:pic>
      <p:pic>
        <p:nvPicPr>
          <p:cNvPr id="6" name="Picture 5">
            <a:extLst>
              <a:ext uri="{FF2B5EF4-FFF2-40B4-BE49-F238E27FC236}">
                <a16:creationId xmlns:a16="http://schemas.microsoft.com/office/drawing/2014/main" id="{17B08795-1ABE-45BA-D9B4-4D1FA87C0826}"/>
              </a:ext>
            </a:extLst>
          </p:cNvPr>
          <p:cNvPicPr>
            <a:picLocks noChangeAspect="1"/>
          </p:cNvPicPr>
          <p:nvPr/>
        </p:nvPicPr>
        <p:blipFill>
          <a:blip r:embed="rId8"/>
          <a:stretch>
            <a:fillRect/>
          </a:stretch>
        </p:blipFill>
        <p:spPr>
          <a:xfrm>
            <a:off x="11052685" y="2530948"/>
            <a:ext cx="1177764" cy="1177764"/>
          </a:xfrm>
          <a:prstGeom prst="rect">
            <a:avLst/>
          </a:prstGeom>
        </p:spPr>
      </p:pic>
      <p:pic>
        <p:nvPicPr>
          <p:cNvPr id="7" name="Picture 6">
            <a:extLst>
              <a:ext uri="{FF2B5EF4-FFF2-40B4-BE49-F238E27FC236}">
                <a16:creationId xmlns:a16="http://schemas.microsoft.com/office/drawing/2014/main" id="{187B5E02-F797-7E59-ADF4-6E4913D62DC5}"/>
              </a:ext>
            </a:extLst>
          </p:cNvPr>
          <p:cNvPicPr>
            <a:picLocks noChangeAspect="1"/>
          </p:cNvPicPr>
          <p:nvPr/>
        </p:nvPicPr>
        <p:blipFill>
          <a:blip r:embed="rId9"/>
          <a:stretch>
            <a:fillRect/>
          </a:stretch>
        </p:blipFill>
        <p:spPr>
          <a:xfrm>
            <a:off x="11123775" y="6603593"/>
            <a:ext cx="944282" cy="94428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37653" y="3993661"/>
            <a:ext cx="15228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calm</a:t>
            </a:r>
            <a:endParaRPr dirty="0">
              <a:latin typeface="Gill Sans MT" panose="020B0502020104020203" pitchFamily="34" charset="77"/>
            </a:endParaRPr>
          </a:p>
        </p:txBody>
      </p:sp>
      <p:sp>
        <p:nvSpPr>
          <p:cNvPr id="135" name="spare"/>
          <p:cNvSpPr txBox="1"/>
          <p:nvPr/>
        </p:nvSpPr>
        <p:spPr>
          <a:xfrm>
            <a:off x="3127383" y="4824209"/>
            <a:ext cx="1502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edge</a:t>
            </a:r>
            <a:endParaRPr b="1" dirty="0">
              <a:latin typeface="Gill Sans MT" panose="020B0502020104020203" pitchFamily="34" charset="77"/>
              <a:sym typeface="American Typewriter"/>
            </a:endParaRPr>
          </a:p>
        </p:txBody>
      </p:sp>
      <p:sp>
        <p:nvSpPr>
          <p:cNvPr id="136" name="chipped"/>
          <p:cNvSpPr txBox="1"/>
          <p:nvPr/>
        </p:nvSpPr>
        <p:spPr>
          <a:xfrm>
            <a:off x="3012006" y="5769060"/>
            <a:ext cx="157415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fetch</a:t>
            </a:r>
            <a:endParaRPr dirty="0">
              <a:latin typeface="Gill Sans MT" panose="020B0502020104020203" pitchFamily="34" charset="77"/>
            </a:endParaRPr>
          </a:p>
        </p:txBody>
      </p:sp>
      <p:sp>
        <p:nvSpPr>
          <p:cNvPr id="137" name="lift"/>
          <p:cNvSpPr txBox="1"/>
          <p:nvPr/>
        </p:nvSpPr>
        <p:spPr>
          <a:xfrm>
            <a:off x="3270891" y="6639612"/>
            <a:ext cx="10563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gift</a:t>
            </a:r>
            <a:endParaRPr dirty="0">
              <a:latin typeface="Gill Sans MT" panose="020B0502020104020203" pitchFamily="34" charset="77"/>
            </a:endParaRPr>
          </a:p>
        </p:txBody>
      </p:sp>
      <p:sp>
        <p:nvSpPr>
          <p:cNvPr id="138" name="mutter"/>
          <p:cNvSpPr txBox="1"/>
          <p:nvPr/>
        </p:nvSpPr>
        <p:spPr>
          <a:xfrm>
            <a:off x="8000749" y="3941031"/>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bustling</a:t>
            </a:r>
            <a:endParaRPr b="1" dirty="0">
              <a:latin typeface="Gill Sans MT" panose="020B0502020104020203" pitchFamily="34" charset="77"/>
              <a:sym typeface="American Typewriter"/>
            </a:endParaRPr>
          </a:p>
        </p:txBody>
      </p:sp>
      <p:sp>
        <p:nvSpPr>
          <p:cNvPr id="139" name="unveil"/>
          <p:cNvSpPr txBox="1"/>
          <p:nvPr/>
        </p:nvSpPr>
        <p:spPr>
          <a:xfrm>
            <a:off x="7643302" y="5755144"/>
            <a:ext cx="31210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encounter</a:t>
            </a:r>
            <a:endParaRPr dirty="0">
              <a:latin typeface="Gill Sans MT" panose="020B0502020104020203" pitchFamily="34" charset="77"/>
              <a:sym typeface="American Typewriter"/>
            </a:endParaRPr>
          </a:p>
        </p:txBody>
      </p:sp>
      <p:sp>
        <p:nvSpPr>
          <p:cNvPr id="140" name="tolerate"/>
          <p:cNvSpPr txBox="1"/>
          <p:nvPr/>
        </p:nvSpPr>
        <p:spPr>
          <a:xfrm>
            <a:off x="7786324" y="3084728"/>
            <a:ext cx="28597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abundant</a:t>
            </a:r>
            <a:endParaRPr dirty="0">
              <a:latin typeface="Gill Sans MT" panose="020B0502020104020203" pitchFamily="34" charset="77"/>
            </a:endParaRPr>
          </a:p>
        </p:txBody>
      </p:sp>
      <p:sp>
        <p:nvSpPr>
          <p:cNvPr id="141" name="fixation"/>
          <p:cNvSpPr txBox="1"/>
          <p:nvPr/>
        </p:nvSpPr>
        <p:spPr>
          <a:xfrm>
            <a:off x="8020370" y="4824210"/>
            <a:ext cx="23916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disaster</a:t>
            </a:r>
            <a:endParaRPr dirty="0">
              <a:latin typeface="Gill Sans MT" panose="020B0502020104020203" pitchFamily="34" charset="77"/>
            </a:endParaRPr>
          </a:p>
        </p:txBody>
      </p:sp>
      <p:sp>
        <p:nvSpPr>
          <p:cNvPr id="142" name="rustle"/>
          <p:cNvSpPr txBox="1"/>
          <p:nvPr/>
        </p:nvSpPr>
        <p:spPr>
          <a:xfrm>
            <a:off x="8316918" y="6620562"/>
            <a:ext cx="17985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groan</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30426" y="3080135"/>
            <a:ext cx="17456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angry</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0418" y="-202699"/>
            <a:ext cx="680635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angry</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4156" y="5287250"/>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calm</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F80AE00C-548C-1C54-F994-001B73DA6E69}"/>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D3439170-DD21-59BC-CD31-2A2BCDE3E3C4}"/>
              </a:ext>
            </a:extLst>
          </p:cNvPr>
          <p:cNvPicPr>
            <a:picLocks noChangeAspect="1"/>
          </p:cNvPicPr>
          <p:nvPr/>
        </p:nvPicPr>
        <p:blipFill>
          <a:blip r:embed="rId5"/>
          <a:stretch>
            <a:fillRect/>
          </a:stretch>
        </p:blipFill>
        <p:spPr>
          <a:xfrm>
            <a:off x="1416714"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82046" y="18969"/>
            <a:ext cx="591027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edge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117920"/>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fetch</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3A84ED12-887E-545E-8D34-7F7E469FBCE3}"/>
              </a:ext>
            </a:extLst>
          </p:cNvPr>
          <p:cNvPicPr>
            <a:picLocks noChangeAspect="1"/>
          </p:cNvPicPr>
          <p:nvPr/>
        </p:nvPicPr>
        <p:blipFill>
          <a:blip r:embed="rId4"/>
          <a:stretch>
            <a:fillRect/>
          </a:stretch>
        </p:blipFill>
        <p:spPr>
          <a:xfrm>
            <a:off x="8283847" y="548291"/>
            <a:ext cx="3251200" cy="3251200"/>
          </a:xfrm>
          <a:prstGeom prst="rect">
            <a:avLst/>
          </a:prstGeom>
        </p:spPr>
      </p:pic>
      <p:pic>
        <p:nvPicPr>
          <p:cNvPr id="4" name="Picture 3">
            <a:extLst>
              <a:ext uri="{FF2B5EF4-FFF2-40B4-BE49-F238E27FC236}">
                <a16:creationId xmlns:a16="http://schemas.microsoft.com/office/drawing/2014/main" id="{FE6FB937-866B-768A-BA97-2A19035A192D}"/>
              </a:ext>
            </a:extLst>
          </p:cNvPr>
          <p:cNvPicPr>
            <a:picLocks noChangeAspect="1"/>
          </p:cNvPicPr>
          <p:nvPr/>
        </p:nvPicPr>
        <p:blipFill>
          <a:blip r:embed="rId5"/>
          <a:stretch>
            <a:fillRect/>
          </a:stretch>
        </p:blipFill>
        <p:spPr>
          <a:xfrm>
            <a:off x="1042615" y="54449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89588" y="42942"/>
            <a:ext cx="386965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gift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19900" y="5887012"/>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abundant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22DC2D2B-99BC-38CB-67E9-B2FD562FB824}"/>
              </a:ext>
            </a:extLst>
          </p:cNvPr>
          <p:cNvPicPr>
            <a:picLocks noChangeAspect="1"/>
          </p:cNvPicPr>
          <p:nvPr/>
        </p:nvPicPr>
        <p:blipFill>
          <a:blip r:embed="rId4"/>
          <a:stretch>
            <a:fillRect/>
          </a:stretch>
        </p:blipFill>
        <p:spPr>
          <a:xfrm>
            <a:off x="7672323" y="572264"/>
            <a:ext cx="3251200" cy="3251200"/>
          </a:xfrm>
          <a:prstGeom prst="rect">
            <a:avLst/>
          </a:prstGeom>
        </p:spPr>
      </p:pic>
      <p:pic>
        <p:nvPicPr>
          <p:cNvPr id="4" name="Picture 3">
            <a:extLst>
              <a:ext uri="{FF2B5EF4-FFF2-40B4-BE49-F238E27FC236}">
                <a16:creationId xmlns:a16="http://schemas.microsoft.com/office/drawing/2014/main" id="{C27B672F-AF52-9318-0508-0F0EED8F1099}"/>
              </a:ext>
            </a:extLst>
          </p:cNvPr>
          <p:cNvPicPr>
            <a:picLocks noChangeAspect="1"/>
          </p:cNvPicPr>
          <p:nvPr/>
        </p:nvPicPr>
        <p:blipFill>
          <a:blip r:embed="rId5"/>
          <a:stretch>
            <a:fillRect/>
          </a:stretch>
        </p:blipFill>
        <p:spPr>
          <a:xfrm>
            <a:off x="667069" y="5736065"/>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751978"/>
            <a:ext cx="6665286"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bustling</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633097"/>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disaster</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093DC036-C8FD-B379-4258-B5CC327BE194}"/>
              </a:ext>
            </a:extLst>
          </p:cNvPr>
          <p:cNvPicPr>
            <a:picLocks noChangeAspect="1"/>
          </p:cNvPicPr>
          <p:nvPr/>
        </p:nvPicPr>
        <p:blipFill>
          <a:blip r:embed="rId4"/>
          <a:stretch>
            <a:fillRect/>
          </a:stretch>
        </p:blipFill>
        <p:spPr>
          <a:xfrm>
            <a:off x="9136009" y="603148"/>
            <a:ext cx="3254400" cy="3254400"/>
          </a:xfrm>
          <a:prstGeom prst="rect">
            <a:avLst/>
          </a:prstGeom>
        </p:spPr>
      </p:pic>
      <p:pic>
        <p:nvPicPr>
          <p:cNvPr id="4" name="Picture 3">
            <a:extLst>
              <a:ext uri="{FF2B5EF4-FFF2-40B4-BE49-F238E27FC236}">
                <a16:creationId xmlns:a16="http://schemas.microsoft.com/office/drawing/2014/main" id="{88B4A6DD-8179-A835-3ADF-57347A343DB7}"/>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45140" y="1047798"/>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encounter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46664" y="4885360"/>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groan</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8BFF88B7-6C8C-39E9-32ED-6857943BF2C8}"/>
              </a:ext>
            </a:extLst>
          </p:cNvPr>
          <p:cNvPicPr>
            <a:picLocks noChangeAspect="1"/>
          </p:cNvPicPr>
          <p:nvPr/>
        </p:nvPicPr>
        <p:blipFill>
          <a:blip r:embed="rId4"/>
          <a:stretch>
            <a:fillRect/>
          </a:stretch>
        </p:blipFill>
        <p:spPr>
          <a:xfrm>
            <a:off x="9404519" y="685828"/>
            <a:ext cx="3063530" cy="3063530"/>
          </a:xfrm>
          <a:prstGeom prst="rect">
            <a:avLst/>
          </a:prstGeom>
        </p:spPr>
      </p:pic>
      <p:pic>
        <p:nvPicPr>
          <p:cNvPr id="4" name="Picture 3">
            <a:extLst>
              <a:ext uri="{FF2B5EF4-FFF2-40B4-BE49-F238E27FC236}">
                <a16:creationId xmlns:a16="http://schemas.microsoft.com/office/drawing/2014/main" id="{241896D0-230A-5D8C-3115-F16D0D64995C}"/>
              </a:ext>
            </a:extLst>
          </p:cNvPr>
          <p:cNvPicPr>
            <a:picLocks noChangeAspect="1"/>
          </p:cNvPicPr>
          <p:nvPr/>
        </p:nvPicPr>
        <p:blipFill>
          <a:blip r:embed="rId5"/>
          <a:stretch>
            <a:fillRect/>
          </a:stretch>
        </p:blipFill>
        <p:spPr>
          <a:xfrm>
            <a:off x="895013" y="574814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78422" y="13582"/>
            <a:ext cx="826668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angry</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65267" y="5618483"/>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calm</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DBB7D45-E298-9653-BDB3-579C6AACA147}"/>
              </a:ext>
            </a:extLst>
          </p:cNvPr>
          <p:cNvPicPr>
            <a:picLocks noChangeAspect="1"/>
          </p:cNvPicPr>
          <p:nvPr/>
        </p:nvPicPr>
        <p:blipFill>
          <a:blip r:embed="rId4"/>
          <a:stretch>
            <a:fillRect/>
          </a:stretch>
        </p:blipFill>
        <p:spPr>
          <a:xfrm>
            <a:off x="9251799" y="593334"/>
            <a:ext cx="3251200" cy="3251200"/>
          </a:xfrm>
          <a:prstGeom prst="rect">
            <a:avLst/>
          </a:prstGeom>
        </p:spPr>
      </p:pic>
      <p:pic>
        <p:nvPicPr>
          <p:cNvPr id="4" name="Picture 3">
            <a:extLst>
              <a:ext uri="{FF2B5EF4-FFF2-40B4-BE49-F238E27FC236}">
                <a16:creationId xmlns:a16="http://schemas.microsoft.com/office/drawing/2014/main" id="{C4471E38-A906-5E52-7855-3DA955D6B198}"/>
              </a:ext>
            </a:extLst>
          </p:cNvPr>
          <p:cNvPicPr>
            <a:picLocks noChangeAspect="1"/>
          </p:cNvPicPr>
          <p:nvPr/>
        </p:nvPicPr>
        <p:blipFill>
          <a:blip r:embed="rId5"/>
          <a:stretch>
            <a:fillRect/>
          </a:stretch>
        </p:blipFill>
        <p:spPr>
          <a:xfrm>
            <a:off x="1084854"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83463" y="141787"/>
            <a:ext cx="716702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edge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536172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fetch</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5EA28EF-C5D0-EF59-2125-33E5C7BF5746}"/>
              </a:ext>
            </a:extLst>
          </p:cNvPr>
          <p:cNvPicPr>
            <a:picLocks noChangeAspect="1"/>
          </p:cNvPicPr>
          <p:nvPr/>
        </p:nvPicPr>
        <p:blipFill>
          <a:blip r:embed="rId4"/>
          <a:stretch>
            <a:fillRect/>
          </a:stretch>
        </p:blipFill>
        <p:spPr>
          <a:xfrm>
            <a:off x="9097351" y="588902"/>
            <a:ext cx="3251200" cy="3251200"/>
          </a:xfrm>
          <a:prstGeom prst="rect">
            <a:avLst/>
          </a:prstGeom>
        </p:spPr>
      </p:pic>
      <p:pic>
        <p:nvPicPr>
          <p:cNvPr id="4" name="Picture 3">
            <a:extLst>
              <a:ext uri="{FF2B5EF4-FFF2-40B4-BE49-F238E27FC236}">
                <a16:creationId xmlns:a16="http://schemas.microsoft.com/office/drawing/2014/main" id="{C95395A9-D64E-C9C2-73E3-C7DD083D98F5}"/>
              </a:ext>
            </a:extLst>
          </p:cNvPr>
          <p:cNvPicPr>
            <a:picLocks noChangeAspect="1"/>
          </p:cNvPicPr>
          <p:nvPr/>
        </p:nvPicPr>
        <p:blipFill>
          <a:blip r:embed="rId5"/>
          <a:stretch>
            <a:fillRect/>
          </a:stretch>
        </p:blipFill>
        <p:spPr>
          <a:xfrm>
            <a:off x="905237" y="548425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2159" y="116476"/>
            <a:ext cx="444993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gift</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6234334"/>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abundant</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1D8CE35-52D2-9378-B153-0C50F45B311D}"/>
              </a:ext>
            </a:extLst>
          </p:cNvPr>
          <p:cNvPicPr>
            <a:picLocks noChangeAspect="1"/>
          </p:cNvPicPr>
          <p:nvPr/>
        </p:nvPicPr>
        <p:blipFill>
          <a:blip r:embed="rId4"/>
          <a:stretch>
            <a:fillRect/>
          </a:stretch>
        </p:blipFill>
        <p:spPr>
          <a:xfrm>
            <a:off x="7759432" y="717516"/>
            <a:ext cx="3251200" cy="3251200"/>
          </a:xfrm>
          <a:prstGeom prst="rect">
            <a:avLst/>
          </a:prstGeom>
        </p:spPr>
      </p:pic>
      <p:pic>
        <p:nvPicPr>
          <p:cNvPr id="4" name="Picture 3">
            <a:extLst>
              <a:ext uri="{FF2B5EF4-FFF2-40B4-BE49-F238E27FC236}">
                <a16:creationId xmlns:a16="http://schemas.microsoft.com/office/drawing/2014/main" id="{D54FB32C-F226-B8E8-212D-C691885F5613}"/>
              </a:ext>
            </a:extLst>
          </p:cNvPr>
          <p:cNvPicPr>
            <a:picLocks noChangeAspect="1"/>
          </p:cNvPicPr>
          <p:nvPr/>
        </p:nvPicPr>
        <p:blipFill>
          <a:blip r:embed="rId5"/>
          <a:stretch>
            <a:fillRect/>
          </a:stretch>
        </p:blipFill>
        <p:spPr>
          <a:xfrm>
            <a:off x="491331" y="6045011"/>
            <a:ext cx="2657138" cy="2657138"/>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87908" y="2274766"/>
            <a:ext cx="17456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angry	</a:t>
            </a:r>
            <a:endParaRPr b="1" dirty="0">
              <a:latin typeface="Gill Sans MT" panose="020B0502020104020203" pitchFamily="34" charset="77"/>
              <a:sym typeface="American Typewriter"/>
            </a:endParaRPr>
          </a:p>
        </p:txBody>
      </p:sp>
      <p:sp>
        <p:nvSpPr>
          <p:cNvPr id="134" name="office"/>
          <p:cNvSpPr txBox="1"/>
          <p:nvPr/>
        </p:nvSpPr>
        <p:spPr>
          <a:xfrm>
            <a:off x="5799359" y="3183419"/>
            <a:ext cx="152285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calm</a:t>
            </a:r>
            <a:endParaRPr dirty="0">
              <a:latin typeface="Gill Sans MT" panose="020B0502020104020203" pitchFamily="34" charset="77"/>
            </a:endParaRPr>
          </a:p>
        </p:txBody>
      </p:sp>
      <p:sp>
        <p:nvSpPr>
          <p:cNvPr id="135" name="spare"/>
          <p:cNvSpPr txBox="1"/>
          <p:nvPr/>
        </p:nvSpPr>
        <p:spPr>
          <a:xfrm>
            <a:off x="5809763" y="4033018"/>
            <a:ext cx="1502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edge</a:t>
            </a:r>
            <a:endParaRPr b="1" dirty="0">
              <a:latin typeface="Gill Sans MT" panose="020B0502020104020203" pitchFamily="34" charset="77"/>
              <a:sym typeface="American Typewriter"/>
            </a:endParaRPr>
          </a:p>
        </p:txBody>
      </p:sp>
      <p:sp>
        <p:nvSpPr>
          <p:cNvPr id="136" name="chipped"/>
          <p:cNvSpPr txBox="1"/>
          <p:nvPr/>
        </p:nvSpPr>
        <p:spPr>
          <a:xfrm>
            <a:off x="5773712" y="4958818"/>
            <a:ext cx="157415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fetch</a:t>
            </a:r>
            <a:endParaRPr dirty="0">
              <a:latin typeface="Gill Sans MT" panose="020B0502020104020203" pitchFamily="34" charset="77"/>
            </a:endParaRPr>
          </a:p>
        </p:txBody>
      </p:sp>
      <p:sp>
        <p:nvSpPr>
          <p:cNvPr id="137" name="lift"/>
          <p:cNvSpPr txBox="1"/>
          <p:nvPr/>
        </p:nvSpPr>
        <p:spPr>
          <a:xfrm>
            <a:off x="6032592" y="5829370"/>
            <a:ext cx="10563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gift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899893"/>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bustling</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14918" y="605760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disaster</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2D7FE58-B6DF-3AF7-33DB-3DEB46536FD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67ABA0B1-8D35-31EA-00EE-0F47A12A74DE}"/>
              </a:ext>
            </a:extLst>
          </p:cNvPr>
          <p:cNvPicPr>
            <a:picLocks noChangeAspect="1"/>
          </p:cNvPicPr>
          <p:nvPr/>
        </p:nvPicPr>
        <p:blipFill>
          <a:blip r:embed="rId5"/>
          <a:stretch>
            <a:fillRect/>
          </a:stretch>
        </p:blipFill>
        <p:spPr>
          <a:xfrm>
            <a:off x="401291" y="565450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35456" y="1080374"/>
            <a:ext cx="1014393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encounter</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0180" y="5559858"/>
            <a:ext cx="1094421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groan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2D8E725-40EF-2C43-3607-AED7A9471C5A}"/>
              </a:ext>
            </a:extLst>
          </p:cNvPr>
          <p:cNvPicPr>
            <a:picLocks noChangeAspect="1"/>
          </p:cNvPicPr>
          <p:nvPr/>
        </p:nvPicPr>
        <p:blipFill>
          <a:blip r:embed="rId4"/>
          <a:stretch>
            <a:fillRect/>
          </a:stretch>
        </p:blipFill>
        <p:spPr>
          <a:xfrm>
            <a:off x="10015298" y="1080374"/>
            <a:ext cx="2380101" cy="2380101"/>
          </a:xfrm>
          <a:prstGeom prst="rect">
            <a:avLst/>
          </a:prstGeom>
        </p:spPr>
      </p:pic>
      <p:pic>
        <p:nvPicPr>
          <p:cNvPr id="4" name="Picture 3">
            <a:extLst>
              <a:ext uri="{FF2B5EF4-FFF2-40B4-BE49-F238E27FC236}">
                <a16:creationId xmlns:a16="http://schemas.microsoft.com/office/drawing/2014/main" id="{80E997E7-E900-6D5C-EFDA-1F10FBE0E2F4}"/>
              </a:ext>
            </a:extLst>
          </p:cNvPr>
          <p:cNvPicPr>
            <a:picLocks noChangeAspect="1"/>
          </p:cNvPicPr>
          <p:nvPr/>
        </p:nvPicPr>
        <p:blipFill>
          <a:blip r:embed="rId5"/>
          <a:stretch>
            <a:fillRect/>
          </a:stretch>
        </p:blipFill>
        <p:spPr>
          <a:xfrm>
            <a:off x="562456" y="5822465"/>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57779" y="3418118"/>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bustling</a:t>
            </a:r>
            <a:endParaRPr b="1" dirty="0">
              <a:latin typeface="Gill Sans MT" panose="020B0502020104020203" pitchFamily="34" charset="77"/>
              <a:sym typeface="American Typewriter"/>
            </a:endParaRPr>
          </a:p>
        </p:txBody>
      </p:sp>
      <p:sp>
        <p:nvSpPr>
          <p:cNvPr id="140" name="tolerate"/>
          <p:cNvSpPr txBox="1"/>
          <p:nvPr/>
        </p:nvSpPr>
        <p:spPr>
          <a:xfrm>
            <a:off x="5130946" y="2522165"/>
            <a:ext cx="285975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abundant</a:t>
            </a:r>
            <a:endParaRPr dirty="0">
              <a:latin typeface="Gill Sans MT" panose="020B0502020104020203" pitchFamily="34" charset="77"/>
            </a:endParaRPr>
          </a:p>
        </p:txBody>
      </p:sp>
      <p:sp>
        <p:nvSpPr>
          <p:cNvPr id="141" name="fixation"/>
          <p:cNvSpPr txBox="1"/>
          <p:nvPr/>
        </p:nvSpPr>
        <p:spPr>
          <a:xfrm>
            <a:off x="5365001" y="4280417"/>
            <a:ext cx="23916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disaster</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941979" y="5188117"/>
            <a:ext cx="31210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encounter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603232" y="5996646"/>
            <a:ext cx="17985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groan</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021" y="1309202"/>
            <a:ext cx="20662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angry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Kitty was </a:t>
            </a:r>
            <a:r>
              <a:rPr lang="en-GB" sz="4000" b="1" dirty="0">
                <a:latin typeface="Gill Sans MT" panose="020B0502020104020203" pitchFamily="34" charset="77"/>
              </a:rPr>
              <a:t>angry</a:t>
            </a:r>
            <a:r>
              <a:rPr lang="en-GB" sz="4000" dirty="0">
                <a:latin typeface="Gill Sans MT" panose="020B0502020104020203" pitchFamily="34" charset="77"/>
              </a:rPr>
              <a:t> that she got a spelling wrong.</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an-gry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0723480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livid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539283" y="4238752"/>
            <a:ext cx="700430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you are angry, you feel strong dislike or impatience about something.</a:t>
            </a:r>
          </a:p>
        </p:txBody>
      </p:sp>
      <p:pic>
        <p:nvPicPr>
          <p:cNvPr id="2" name="Picture 1">
            <a:extLst>
              <a:ext uri="{FF2B5EF4-FFF2-40B4-BE49-F238E27FC236}">
                <a16:creationId xmlns:a16="http://schemas.microsoft.com/office/drawing/2014/main" id="{79181212-8E39-4F7D-0D1C-1969FC78BD92}"/>
              </a:ext>
            </a:extLst>
          </p:cNvPr>
          <p:cNvPicPr>
            <a:picLocks noChangeAspect="1"/>
          </p:cNvPicPr>
          <p:nvPr/>
        </p:nvPicPr>
        <p:blipFill>
          <a:blip r:embed="rId4"/>
          <a:stretch>
            <a:fillRect/>
          </a:stretch>
        </p:blipFill>
        <p:spPr>
          <a:xfrm>
            <a:off x="8414288" y="2816843"/>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5105" y="1309202"/>
            <a:ext cx="176811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calm</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4226883"/>
            <a:ext cx="740346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calm person does not show or feel any worry, anger, or excitement.</a:t>
            </a:r>
          </a:p>
        </p:txBody>
      </p:sp>
      <p:sp>
        <p:nvSpPr>
          <p:cNvPr id="155" name="The was a tear in Freddie’s new school jumper."/>
          <p:cNvSpPr txBox="1"/>
          <p:nvPr/>
        </p:nvSpPr>
        <p:spPr>
          <a:xfrm>
            <a:off x="0" y="6340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Baily kept </a:t>
            </a:r>
            <a:r>
              <a:rPr lang="en-GB" sz="4000" b="1" dirty="0">
                <a:latin typeface="Gill Sans MT" panose="020B0502020104020203" pitchFamily="34" charset="77"/>
              </a:rPr>
              <a:t>calm</a:t>
            </a:r>
            <a:r>
              <a:rPr lang="en-GB" sz="4000" dirty="0">
                <a:latin typeface="Gill Sans MT" panose="020B0502020104020203" pitchFamily="34" charset="77"/>
              </a:rPr>
              <a:t> when the class was being disruptive.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calm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57376901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still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disposition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upset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BB2CB41-1F80-07F9-DFD0-D41ECC06E4F7}"/>
              </a:ext>
            </a:extLst>
          </p:cNvPr>
          <p:cNvPicPr>
            <a:picLocks noChangeAspect="1"/>
          </p:cNvPicPr>
          <p:nvPr/>
        </p:nvPicPr>
        <p:blipFill>
          <a:blip r:embed="rId4"/>
          <a:stretch>
            <a:fillRect/>
          </a:stretch>
        </p:blipFill>
        <p:spPr>
          <a:xfrm>
            <a:off x="8472945" y="2695643"/>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6363" y="1339979"/>
            <a:ext cx="170559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edge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3998774"/>
            <a:ext cx="668530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edge of something is the place or line where it stops, or the part of it that is furthest from the middle.</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school was on a hill, right on the </a:t>
            </a:r>
            <a:r>
              <a:rPr lang="en-GB" sz="4000" b="1" dirty="0">
                <a:latin typeface="Gill Sans MT" panose="020B0502020104020203" pitchFamily="34" charset="77"/>
              </a:rPr>
              <a:t>edge</a:t>
            </a:r>
            <a:r>
              <a:rPr lang="en-GB" sz="4000" dirty="0">
                <a:latin typeface="Gill Sans MT" panose="020B0502020104020203" pitchFamily="34" charset="77"/>
              </a:rPr>
              <a:t> of town.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edge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1905996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verge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CEF149A-C5DA-171F-BD9D-25E4479790D8}"/>
              </a:ext>
            </a:extLst>
          </p:cNvPr>
          <p:cNvPicPr>
            <a:picLocks noChangeAspect="1"/>
          </p:cNvPicPr>
          <p:nvPr/>
        </p:nvPicPr>
        <p:blipFill>
          <a:blip r:embed="rId4"/>
          <a:stretch>
            <a:fillRect/>
          </a:stretch>
        </p:blipFill>
        <p:spPr>
          <a:xfrm>
            <a:off x="8472945" y="269458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0996" y="1309202"/>
            <a:ext cx="189635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fetch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250765"/>
            <a:ext cx="6832192"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fetch something or someone, you go and get them from the place where they are.</a:t>
            </a:r>
          </a:p>
        </p:txBody>
      </p:sp>
      <p:sp>
        <p:nvSpPr>
          <p:cNvPr id="155" name="The was a tear in Freddie’s new school jumper."/>
          <p:cNvSpPr txBox="1"/>
          <p:nvPr/>
        </p:nvSpPr>
        <p:spPr>
          <a:xfrm>
            <a:off x="138986" y="635617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Jin </a:t>
            </a:r>
            <a:r>
              <a:rPr lang="en-GB" sz="4000" b="1" dirty="0">
                <a:solidFill>
                  <a:schemeClr val="accent2"/>
                </a:solidFill>
                <a:latin typeface="Gill Sans MT" panose="020B0502020104020203" pitchFamily="34" charset="77"/>
              </a:rPr>
              <a:t>fetched</a:t>
            </a:r>
            <a:r>
              <a:rPr lang="en-GB" sz="4000" dirty="0">
                <a:solidFill>
                  <a:schemeClr val="accent2"/>
                </a:solidFill>
                <a:latin typeface="Gill Sans MT" panose="020B0502020104020203" pitchFamily="34" charset="77"/>
              </a:rPr>
              <a:t> the books to hand out to the class.</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fetch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70108184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collect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towel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04129C60-D52B-E3A6-5F1A-B3B8C3677F08}"/>
              </a:ext>
            </a:extLst>
          </p:cNvPr>
          <p:cNvPicPr>
            <a:picLocks noChangeAspect="1"/>
          </p:cNvPicPr>
          <p:nvPr/>
        </p:nvPicPr>
        <p:blipFill>
          <a:blip r:embed="rId4"/>
          <a:stretch>
            <a:fillRect/>
          </a:stretch>
        </p:blipFill>
        <p:spPr>
          <a:xfrm>
            <a:off x="8711712" y="276415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06452" y="1309202"/>
            <a:ext cx="12054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gift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647172"/>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gift is something that you give someone as a present.</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Neil gave Natalie a </a:t>
            </a:r>
            <a:r>
              <a:rPr lang="en-GB" sz="4000" b="1" dirty="0">
                <a:latin typeface="Gill Sans MT" panose="020B0502020104020203" pitchFamily="34" charset="77"/>
              </a:rPr>
              <a:t>gift</a:t>
            </a:r>
            <a:r>
              <a:rPr lang="en-GB" sz="4000" dirty="0">
                <a:latin typeface="Gill Sans MT" panose="020B0502020104020203" pitchFamily="34" charset="77"/>
              </a:rPr>
              <a:t> for her birthday.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(gift)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5358171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donation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thoughtful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234B8E90-C025-6147-1F18-110B21160E80}"/>
              </a:ext>
            </a:extLst>
          </p:cNvPr>
          <p:cNvPicPr>
            <a:picLocks noChangeAspect="1"/>
          </p:cNvPicPr>
          <p:nvPr/>
        </p:nvPicPr>
        <p:blipFill>
          <a:blip r:embed="rId4"/>
          <a:stretch>
            <a:fillRect/>
          </a:stretch>
        </p:blipFill>
        <p:spPr>
          <a:xfrm>
            <a:off x="8705736" y="2940936"/>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39011</TotalTime>
  <Words>1227</Words>
  <Application>Microsoft Macintosh PowerPoint</Application>
  <PresentationFormat>Custom</PresentationFormat>
  <Paragraphs>339</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1431</cp:revision>
  <dcterms:modified xsi:type="dcterms:W3CDTF">2024-03-06T11:34:42Z</dcterms:modified>
</cp:coreProperties>
</file>